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52.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tags/tag53.xml" ContentType="application/vnd.openxmlformats-officedocument.presentationml.tags+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ags/tag54.xml" ContentType="application/vnd.openxmlformats-officedocument.presentationml.tags+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55"/>
  </p:notesMasterIdLst>
  <p:sldIdLst>
    <p:sldId id="2076138295" r:id="rId9"/>
    <p:sldId id="2076138301" r:id="rId10"/>
    <p:sldId id="2076138325" r:id="rId11"/>
    <p:sldId id="2076138478" r:id="rId12"/>
    <p:sldId id="2076138490" r:id="rId13"/>
    <p:sldId id="2076138491" r:id="rId14"/>
    <p:sldId id="2076138476" r:id="rId15"/>
    <p:sldId id="2076137912" r:id="rId16"/>
    <p:sldId id="2076137391" r:id="rId17"/>
    <p:sldId id="2076138415" r:id="rId18"/>
    <p:sldId id="2076138416" r:id="rId19"/>
    <p:sldId id="2076138417" r:id="rId20"/>
    <p:sldId id="2076138418" r:id="rId21"/>
    <p:sldId id="2076138313" r:id="rId22"/>
    <p:sldId id="2076138466" r:id="rId23"/>
    <p:sldId id="2076138467" r:id="rId24"/>
    <p:sldId id="2076138468" r:id="rId25"/>
    <p:sldId id="2076138419" r:id="rId26"/>
    <p:sldId id="2076138469" r:id="rId27"/>
    <p:sldId id="2076138365" r:id="rId28"/>
    <p:sldId id="2076138420" r:id="rId29"/>
    <p:sldId id="2076138421" r:id="rId30"/>
    <p:sldId id="2076138422" r:id="rId31"/>
    <p:sldId id="2076138423" r:id="rId32"/>
    <p:sldId id="2076138424" r:id="rId33"/>
    <p:sldId id="2076138425" r:id="rId34"/>
    <p:sldId id="2076138486" r:id="rId35"/>
    <p:sldId id="2076138324" r:id="rId36"/>
    <p:sldId id="2076138426" r:id="rId37"/>
    <p:sldId id="2076138475" r:id="rId38"/>
    <p:sldId id="2076138427" r:id="rId39"/>
    <p:sldId id="2076138428" r:id="rId40"/>
    <p:sldId id="2076138480" r:id="rId41"/>
    <p:sldId id="2076138481" r:id="rId42"/>
    <p:sldId id="2076138435" r:id="rId43"/>
    <p:sldId id="2076138429" r:id="rId44"/>
    <p:sldId id="2076138430" r:id="rId45"/>
    <p:sldId id="2076138431" r:id="rId46"/>
    <p:sldId id="2076138488" r:id="rId47"/>
    <p:sldId id="2076138489" r:id="rId48"/>
    <p:sldId id="2076138432" r:id="rId49"/>
    <p:sldId id="2076138433" r:id="rId50"/>
    <p:sldId id="2076138434" r:id="rId51"/>
    <p:sldId id="2076138436" r:id="rId52"/>
    <p:sldId id="2076138437" r:id="rId53"/>
    <p:sldId id="2076138410" r:id="rId54"/>
    <p:sldId id="2076138438" r:id="rId55"/>
    <p:sldId id="2076138439" r:id="rId56"/>
    <p:sldId id="2076138441" r:id="rId57"/>
    <p:sldId id="2076137106" r:id="rId58"/>
    <p:sldId id="2076137401" r:id="rId59"/>
    <p:sldId id="2076138442" r:id="rId60"/>
    <p:sldId id="2076137404" r:id="rId61"/>
    <p:sldId id="2076137406" r:id="rId62"/>
    <p:sldId id="2076137405" r:id="rId63"/>
    <p:sldId id="2076138464" r:id="rId64"/>
    <p:sldId id="2076138465" r:id="rId65"/>
    <p:sldId id="2076138470" r:id="rId66"/>
    <p:sldId id="2076138440" r:id="rId67"/>
    <p:sldId id="2076138461" r:id="rId68"/>
    <p:sldId id="2076138477" r:id="rId69"/>
    <p:sldId id="2076138479" r:id="rId70"/>
    <p:sldId id="2076138443" r:id="rId71"/>
    <p:sldId id="2076138370" r:id="rId72"/>
    <p:sldId id="2076138444" r:id="rId73"/>
    <p:sldId id="2076138445" r:id="rId74"/>
    <p:sldId id="2076138446" r:id="rId75"/>
    <p:sldId id="2076138447" r:id="rId76"/>
    <p:sldId id="2076138448" r:id="rId77"/>
    <p:sldId id="2076138449" r:id="rId78"/>
    <p:sldId id="2076138450" r:id="rId79"/>
    <p:sldId id="2076138451" r:id="rId80"/>
    <p:sldId id="2076138452" r:id="rId81"/>
    <p:sldId id="2076138453" r:id="rId82"/>
    <p:sldId id="2076138454" r:id="rId83"/>
    <p:sldId id="2076138455" r:id="rId84"/>
    <p:sldId id="2076138482" r:id="rId85"/>
    <p:sldId id="2076138483" r:id="rId86"/>
    <p:sldId id="2076138485" r:id="rId87"/>
    <p:sldId id="2076138456" r:id="rId88"/>
    <p:sldId id="2076138330" r:id="rId89"/>
    <p:sldId id="2076138302" r:id="rId90"/>
    <p:sldId id="2076138331" r:id="rId91"/>
    <p:sldId id="2076138357" r:id="rId92"/>
    <p:sldId id="2076138332" r:id="rId93"/>
    <p:sldId id="2076138355" r:id="rId94"/>
    <p:sldId id="2076138358" r:id="rId95"/>
    <p:sldId id="2076138356" r:id="rId96"/>
    <p:sldId id="2076138362" r:id="rId97"/>
    <p:sldId id="2076138359" r:id="rId98"/>
    <p:sldId id="2076138363" r:id="rId99"/>
    <p:sldId id="2076138399" r:id="rId100"/>
    <p:sldId id="2076138366" r:id="rId101"/>
    <p:sldId id="2076137553" r:id="rId102"/>
    <p:sldId id="2076138367" r:id="rId103"/>
    <p:sldId id="2076137564" r:id="rId104"/>
    <p:sldId id="283" r:id="rId105"/>
    <p:sldId id="2076138390" r:id="rId106"/>
    <p:sldId id="2076138391" r:id="rId107"/>
    <p:sldId id="286" r:id="rId108"/>
    <p:sldId id="2076138392" r:id="rId109"/>
    <p:sldId id="2076138380" r:id="rId110"/>
    <p:sldId id="2076138381" r:id="rId111"/>
    <p:sldId id="2076138383" r:id="rId112"/>
    <p:sldId id="2076138384" r:id="rId113"/>
    <p:sldId id="2076138364" r:id="rId114"/>
    <p:sldId id="2076138385" r:id="rId115"/>
    <p:sldId id="2076138386" r:id="rId116"/>
    <p:sldId id="2076138387" r:id="rId117"/>
    <p:sldId id="2076138388" r:id="rId118"/>
    <p:sldId id="2076138389" r:id="rId119"/>
    <p:sldId id="2076138382" r:id="rId120"/>
    <p:sldId id="1370" r:id="rId121"/>
    <p:sldId id="2076138398" r:id="rId122"/>
    <p:sldId id="2076138471" r:id="rId123"/>
    <p:sldId id="2076138472" r:id="rId124"/>
    <p:sldId id="2076137554" r:id="rId125"/>
    <p:sldId id="268" r:id="rId126"/>
    <p:sldId id="2076137555" r:id="rId127"/>
    <p:sldId id="2076137556" r:id="rId128"/>
    <p:sldId id="2076138334" r:id="rId129"/>
    <p:sldId id="2076138361" r:id="rId130"/>
    <p:sldId id="2076138372" r:id="rId131"/>
    <p:sldId id="2076138360" r:id="rId132"/>
    <p:sldId id="2076138336" r:id="rId133"/>
    <p:sldId id="2076138396" r:id="rId134"/>
    <p:sldId id="2076138473" r:id="rId135"/>
    <p:sldId id="2076138474" r:id="rId136"/>
    <p:sldId id="2076138393" r:id="rId137"/>
    <p:sldId id="2076138335" r:id="rId138"/>
    <p:sldId id="2076138395" r:id="rId139"/>
    <p:sldId id="2076138394" r:id="rId140"/>
    <p:sldId id="2076138397" r:id="rId141"/>
    <p:sldId id="2076138400" r:id="rId142"/>
    <p:sldId id="2449" r:id="rId143"/>
    <p:sldId id="2452" r:id="rId144"/>
    <p:sldId id="2076138306" r:id="rId145"/>
    <p:sldId id="2076138208" r:id="rId146"/>
    <p:sldId id="2076138271" r:id="rId147"/>
    <p:sldId id="2076138462" r:id="rId148"/>
    <p:sldId id="2076138457" r:id="rId149"/>
    <p:sldId id="2076138458" r:id="rId150"/>
    <p:sldId id="2076138459" r:id="rId151"/>
    <p:sldId id="2076138225" r:id="rId152"/>
    <p:sldId id="2076138270" r:id="rId153"/>
    <p:sldId id="2076138226"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 id="2076138325"/>
            <p14:sldId id="2076138478"/>
            <p14:sldId id="2076138490"/>
            <p14:sldId id="2076138491"/>
          </p14:sldIdLst>
        </p14:section>
        <p14:section name="Break" id="{C75B70C2-FC03-46A9-A25F-F2F33EF0EAC3}">
          <p14:sldIdLst>
            <p14:sldId id="2076138476"/>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076138365"/>
            <p14:sldId id="2076138420"/>
            <p14:sldId id="2076138421"/>
            <p14:sldId id="2076138422"/>
            <p14:sldId id="2076138423"/>
            <p14:sldId id="2076138424"/>
            <p14:sldId id="2076138425"/>
            <p14:sldId id="2076138486"/>
            <p14:sldId id="2076138324"/>
            <p14:sldId id="2076138426"/>
            <p14:sldId id="2076138475"/>
            <p14:sldId id="2076138427"/>
            <p14:sldId id="2076138428"/>
            <p14:sldId id="2076138480"/>
            <p14:sldId id="2076138481"/>
          </p14:sldIdLst>
        </p14:section>
        <p14:section name="Retention + Export" id="{3D769306-8C12-4E25-B631-4CA17D8CB334}">
          <p14:sldIdLst>
            <p14:sldId id="2076138435"/>
            <p14:sldId id="2076138429"/>
            <p14:sldId id="2076138430"/>
            <p14:sldId id="2076138431"/>
            <p14:sldId id="2076138488"/>
            <p14:sldId id="2076138489"/>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Activity 3 : Estimating Costs" id="{2C5781A4-A751-4858-BE44-D2BA08442EDC}">
          <p14:sldIdLst>
            <p14:sldId id="2076138440"/>
          </p14:sldIdLst>
        </p14:section>
        <p14:section name="Lab : Log Analytics" id="{E62F8238-2A48-4C43-90E7-6729C2507C8E}">
          <p14:sldIdLst>
            <p14:sldId id="2076138461"/>
          </p14:sldIdLst>
        </p14:section>
        <p14:section name="Break" id="{920E3E00-A85B-465A-B9BF-50957882465A}">
          <p14:sldIdLst>
            <p14:sldId id="2076138477"/>
            <p14:sldId id="2076138479"/>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 id="2076138482"/>
            <p14:sldId id="2076138483"/>
            <p14:sldId id="2076138485"/>
          </p14:sldIdLst>
        </p14:section>
        <p14:section name="Activity 4 : Azure Automation" id="{EF83B90B-F4D2-49ED-ADF4-60BE20888227}">
          <p14:sldIdLst>
            <p14:sldId id="2076138456"/>
          </p14:sldIdLst>
        </p14:section>
        <p14:section name="Long Break" id="{15858E1F-5E00-400D-B17B-687512DD6B05}">
          <p14:sldIdLst>
            <p14:sldId id="2076138330"/>
            <p14:sldId id="2076138302"/>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Lst>
        </p14:section>
        <p14:section name="Azure Defender + Azure Sentinel" id="{644D910B-2701-46EA-A983-D764AA7302D4}">
          <p14:sldIdLst>
            <p14:sldId id="1370"/>
            <p14:sldId id="2076138398"/>
            <p14:sldId id="2076138471"/>
            <p14:sldId id="2076138472"/>
            <p14:sldId id="2076137554"/>
            <p14:sldId id="268"/>
            <p14:sldId id="2076137555"/>
            <p14:sldId id="2076137556"/>
            <p14:sldId id="2076138334"/>
            <p14:sldId id="2076138361"/>
            <p14:sldId id="2076138372"/>
            <p14:sldId id="2076138360"/>
            <p14:sldId id="2076138336"/>
            <p14:sldId id="2076138396"/>
            <p14:sldId id="2076138473"/>
            <p14:sldId id="2076138474"/>
            <p14:sldId id="2076138393"/>
            <p14:sldId id="2076138335"/>
            <p14:sldId id="2076138395"/>
            <p14:sldId id="2076138394"/>
            <p14:sldId id="2076138397"/>
            <p14:sldId id="2076138400"/>
            <p14:sldId id="2449"/>
            <p14:sldId id="2452"/>
            <p14:sldId id="2076138306"/>
            <p14:sldId id="2076138208"/>
            <p14:sldId id="2076138271"/>
          </p14:sldIdLst>
        </p14:section>
        <p14:section name="Lab : Security Operations Center" id="{F6455D8C-6EFD-4F2F-B8F0-8632C5650DB8}">
          <p14:sldIdLst>
            <p14:sldId id="2076138462"/>
          </p14:sldIdLst>
        </p14:section>
        <p14:section name="Q + A" id="{E399F2C4-3726-4D49-BB4A-D6AB946CB471}">
          <p14:sldIdLst>
            <p14:sldId id="2076138457"/>
            <p14:sldId id="2076138458"/>
            <p14:sldId id="2076138459"/>
          </p14:sldIdLst>
        </p14:section>
        <p14:section name="Closing" id="{50DF64E0-E1C6-40FC-B822-BC1071F206F1}">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B4A0FF"/>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59" d="100"/>
          <a:sy n="59" d="100"/>
        </p:scale>
        <p:origin x="1500" y="78"/>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tableStyles" Target="tableStyle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notesMaster" Target="notesMasters/notesMaster1.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slide" Target="slides/slide14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viewProps" Target="viewProps.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6/28/2021 8:25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32630255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5329959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https://techcommunity.microsoft.com/t5/public-sector-blog/azure-sentinel-cybersecurity-maturity-model-certification-cmmc/ba-p/2110524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891311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350826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75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Analytics was previously called Operational Insights, which is why it is the name used in the cmdlets.</a:t>
            </a:r>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 Analytics workspace supports the following limits:</a:t>
            </a:r>
          </a:p>
          <a:p>
            <a:pPr>
              <a:buFont typeface="Arial" panose="020B0604020202020204" pitchFamily="34" charset="0"/>
              <a:buChar char="•"/>
            </a:pPr>
            <a:r>
              <a:rPr lang="en-US" dirty="0"/>
              <a:t>Only 500 custom logs can be created.</a:t>
            </a:r>
          </a:p>
          <a:p>
            <a:pPr>
              <a:buFont typeface="Arial" panose="020B0604020202020204" pitchFamily="34" charset="0"/>
              <a:buChar char="•"/>
            </a:pPr>
            <a:r>
              <a:rPr lang="en-US" dirty="0"/>
              <a:t>A table only supports up to 500 columns.</a:t>
            </a:r>
          </a:p>
          <a:p>
            <a:pPr>
              <a:buFont typeface="Arial" panose="020B0604020202020204" pitchFamily="34" charset="0"/>
              <a:buChar char="•"/>
            </a:pPr>
            <a:r>
              <a:rPr lang="en-US" dirty="0"/>
              <a:t>The maximum number of characters for the column name is 500.</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1553227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448356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1252677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8:29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5293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6243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018144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30786399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23974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does NOT support user accounts that use multi-factor authentication</a:t>
            </a:r>
          </a:p>
          <a:p>
            <a:endParaRPr lang="en-US" dirty="0"/>
          </a:p>
          <a:p>
            <a:r>
              <a:rPr lang="en-US" dirty="0"/>
              <a:t>https://docs.microsoft.com/en-us/azure/automation/shared-resources/credentials?view=o365-worldwide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22213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supports Daylight Savings Time and schedules it appropriately for automation operations.</a:t>
            </a:r>
          </a:p>
          <a:p>
            <a:endParaRPr lang="en-US" dirty="0"/>
          </a:p>
          <a:p>
            <a:r>
              <a:rPr lang="en-US" dirty="0"/>
              <a:t>https://docs.microsoft.com/en-us/azure/automation/shared-resources/schedules?view=o365-worldwide</a:t>
            </a:r>
          </a:p>
          <a:p>
            <a:endParaRPr lang="en-US" dirty="0"/>
          </a:p>
          <a:p>
            <a:r>
              <a:rPr lang="en-US" dirty="0"/>
              <a:t>Once you have saved an encrypted variable, it can't be viewed in the portal. It can only be updated.</a:t>
            </a:r>
          </a:p>
          <a:p>
            <a:endParaRPr lang="en-US" dirty="0"/>
          </a:p>
          <a:p>
            <a:r>
              <a:rPr lang="en-US" dirty="0"/>
              <a:t>If you want to remove the encryption for a variable, you must delete the variable and recreate it as unencrypted.</a:t>
            </a:r>
          </a:p>
          <a:p>
            <a:endParaRPr lang="en-US" dirty="0"/>
          </a:p>
          <a:p>
            <a:r>
              <a:rPr lang="en-US" dirty="0"/>
              <a:t>https://docs.microsoft.com/en-us/azure/automation/shared-resources/variables?view=o365-worldwide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0807925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agent can track changes down to a 10-second interval, the data still takes a few minutes to display in the Azure portal. Changes that occur during the time to display in the portal are still tracked and logged.</a:t>
            </a:r>
          </a:p>
          <a:p>
            <a:endParaRPr lang="en-US" dirty="0"/>
          </a:p>
          <a:p>
            <a:r>
              <a:rPr lang="en-US" dirty="0"/>
              <a:t>https://docs.microsoft.com/en-us/azure/automation/change-tracking/overview?view=o365-worldwide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175964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6/28/2021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8210231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90917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https://www.microsoft.com/en-us/itshowcase/microsoft-uses-threat-intelligence-to-protect-detect-and-respond-to-threats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932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0813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Monday, June 28,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Monday, June 28,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Monday, June 28,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Monday, June 28,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Monday, June 28,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Monday, June 28,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Monday, June 28,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Monday, June 28,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Monday, June 28,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Monday, June 28,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Monday, June 28,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Monday, June 28,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6/28/2021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0.xml"/><Relationship Id="rId1" Type="http://schemas.openxmlformats.org/officeDocument/2006/relationships/tags" Target="../tags/tag5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8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9.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51.png"/><Relationship Id="rId3" Type="http://schemas.openxmlformats.org/officeDocument/2006/relationships/image" Target="../media/image128.png"/><Relationship Id="rId21"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image" Target="../media/image127.png"/><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86.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135.png"/><Relationship Id="rId19" Type="http://schemas.openxmlformats.org/officeDocument/2006/relationships/image" Target="../media/image144.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55.pn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image" Target="../media/image154.png"/><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86.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7.xml"/><Relationship Id="rId1" Type="http://schemas.openxmlformats.org/officeDocument/2006/relationships/slideLayout" Target="../slideLayouts/slideLayout66.xml"/><Relationship Id="rId4" Type="http://schemas.openxmlformats.org/officeDocument/2006/relationships/image" Target="../media/image181.png"/></Relationships>
</file>

<file path=ppt/slides/_rels/slide1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7.xml"/></Relationships>
</file>

<file path=ppt/slides/_rels/slide13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7.xml"/><Relationship Id="rId5" Type="http://schemas.openxmlformats.org/officeDocument/2006/relationships/image" Target="../media/image48.svg"/><Relationship Id="rId4" Type="http://schemas.openxmlformats.org/officeDocument/2006/relationships/image" Target="../media/image47.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7.xml"/></Relationships>
</file>

<file path=ppt/slides/_rels/slide138.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116.xml"/><Relationship Id="rId1" Type="http://schemas.openxmlformats.org/officeDocument/2006/relationships/slideLayout" Target="../slideLayouts/slideLayout47.xml"/></Relationships>
</file>

<file path=ppt/slides/_rels/slide13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7.xml"/><Relationship Id="rId1" Type="http://schemas.openxmlformats.org/officeDocument/2006/relationships/slideLayout" Target="../slideLayouts/slideLayout36.xml"/><Relationship Id="rId4" Type="http://schemas.openxmlformats.org/officeDocument/2006/relationships/image" Target="../media/image18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41.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118.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9.xml"/><Relationship Id="rId1" Type="http://schemas.openxmlformats.org/officeDocument/2006/relationships/slideLayout" Target="../slideLayouts/slideLayout36.xml"/><Relationship Id="rId4" Type="http://schemas.openxmlformats.org/officeDocument/2006/relationships/image" Target="../media/image188.png"/></Relationships>
</file>

<file path=ppt/slides/_rels/slide14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7.xml"/><Relationship Id="rId5" Type="http://schemas.openxmlformats.org/officeDocument/2006/relationships/image" Target="../media/image48.svg"/><Relationship Id="rId4" Type="http://schemas.openxmlformats.org/officeDocument/2006/relationships/image" Target="../media/image4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jpg"/><Relationship Id="rId1" Type="http://schemas.openxmlformats.org/officeDocument/2006/relationships/slideLayout" Target="../slideLayouts/slideLayout69.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jp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jpg"/></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9.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9.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Azure Defender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Azure Defender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Integration of Threat Intelligence Data</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Intelligent Security Graph</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Threat Intelligence Center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26" name="Picture 2" descr="This figure gives examples of the types of intelligence that Microsoft gets about phishing,  malware,  and other attacks from analyzing things like device sign-ins,  user sign-ins,  and system updates.">
            <a:extLst>
              <a:ext uri="{FF2B5EF4-FFF2-40B4-BE49-F238E27FC236}">
                <a16:creationId xmlns:a16="http://schemas.microsoft.com/office/drawing/2014/main" id="{A7BB378E-0A13-4A1B-AA47-3B8D732B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64" y="2484773"/>
            <a:ext cx="5853342" cy="30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929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Microsoft Intelligent Security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Intelligent Security Graph is foundational for embedding security protection in Office 365, Azure, Windows, and other products.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will gather signals from the entire ecosystem of Microsoft and industry-leading commercial and consumer services, security monitoring and operations services and products, Windows devices, Azure, and Office Security and Compliance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enriches those signals with threat, customer, industry, and operational context. Signals in the graph generate insights and context that are infused into Office 365, Azure, Windows, and other products and services.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security analysts in the Cyber Defense Operations Center (CDOC)—a facility that unites security response experts from across the company to protect, detect, and respond to threats—use the Intelligent Security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Faster detection is essential. The Intelligent Security Graph enables faster, more comprehensive threat discovery and response.</a:t>
            </a:r>
          </a:p>
        </p:txBody>
      </p:sp>
    </p:spTree>
    <p:extLst>
      <p:ext uri="{BB962C8B-B14F-4D97-AF65-F5344CB8AC3E}">
        <p14:creationId xmlns:p14="http://schemas.microsoft.com/office/powerpoint/2010/main" val="199209811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758305" cy="758022"/>
          </a:xfrm>
        </p:spPr>
        <p:txBody>
          <a:bodyPr/>
          <a:lstStyle/>
          <a:p>
            <a:r>
              <a:rPr lang="en-US" dirty="0"/>
              <a:t>Microsoft Threat Intelligence Center (MSTIC)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Threat Intelligence Center (MSTIC) team—one of the main producers of threat intelligence at Microsoft—collects the threat intelligence that’s infused into products and services. MSTIC aggregates data from sources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First-party threat intelligence feeds (honeypots, malicious IP addresses, botnets, malware detonation feeds)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Third-party sources (threat intelligence feeds, reference/lookup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Analysts/human-based observation and intelligence collection</a:t>
            </a:r>
          </a:p>
        </p:txBody>
      </p:sp>
    </p:spTree>
    <p:extLst>
      <p:ext uri="{BB962C8B-B14F-4D97-AF65-F5344CB8AC3E}">
        <p14:creationId xmlns:p14="http://schemas.microsoft.com/office/powerpoint/2010/main" val="327046195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 provides the Hunting blade to execute common queries and see the differential between the current execution value and the last execution value.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Can be very helpful in determining if you have an active attack occurring.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&amp; Joins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privacy-based data) or with sliding window 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union</a:t>
            </a:r>
            <a:r>
              <a:rPr lang="en-US" sz="1800" dirty="0">
                <a:ln w="3175">
                  <a:noFill/>
                </a:ln>
                <a:cs typeface="Segoe UI Semibold"/>
              </a:rPr>
              <a:t> </a:t>
            </a:r>
            <a:r>
              <a:rPr lang="en-US" sz="1800" b="1" dirty="0" err="1">
                <a:ln w="3175">
                  <a:noFill/>
                </a:ln>
                <a:cs typeface="Segoe UI Semibold"/>
              </a:rPr>
              <a:t>isfuzzy</a:t>
            </a:r>
            <a:r>
              <a:rPr lang="en-US" sz="1800" dirty="0">
                <a:ln w="3175">
                  <a:noFill/>
                </a:ln>
                <a:cs typeface="Segoe UI Semibold"/>
              </a:rPr>
              <a:t> command is used to prevent a query from failing, even in the case of a failure in a specific section of the query – since it is run on each query separately.</a:t>
            </a: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This query uses an external lookup with IP Address of compromise along with a union of various tables where the columns are mapped to a normalized schema and then joined with the Indicator value.</a:t>
            </a:r>
          </a:p>
        </p:txBody>
      </p:sp>
      <p:pic>
        <p:nvPicPr>
          <p:cNvPr id="8" name="Picture 7">
            <a:extLst>
              <a:ext uri="{FF2B5EF4-FFF2-40B4-BE49-F238E27FC236}">
                <a16:creationId xmlns:a16="http://schemas.microsoft.com/office/drawing/2014/main" id="{E05CC391-741A-4B9C-8927-8F3809F7231A}"/>
              </a:ext>
            </a:extLst>
          </p:cNvPr>
          <p:cNvPicPr>
            <a:picLocks noChangeAspect="1"/>
          </p:cNvPicPr>
          <p:nvPr/>
        </p:nvPicPr>
        <p:blipFill>
          <a:blip r:embed="rId3"/>
          <a:stretch>
            <a:fillRect/>
          </a:stretch>
        </p:blipFill>
        <p:spPr>
          <a:xfrm>
            <a:off x="1028700" y="1894974"/>
            <a:ext cx="9556794" cy="3804211"/>
          </a:xfrm>
          <a:prstGeom prst="rect">
            <a:avLst/>
          </a:prstGeom>
        </p:spPr>
      </p:pic>
    </p:spTree>
    <p:extLst>
      <p:ext uri="{BB962C8B-B14F-4D97-AF65-F5344CB8AC3E}">
        <p14:creationId xmlns:p14="http://schemas.microsoft.com/office/powerpoint/2010/main" val="325191278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Joins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How do you get data in two different </a:t>
            </a:r>
            <a:br>
              <a:rPr lang="en-US" sz="1800" dirty="0">
                <a:ln w="3175">
                  <a:noFill/>
                </a:ln>
                <a:cs typeface="Segoe UI Semibold"/>
              </a:rPr>
            </a:br>
            <a:r>
              <a:rPr lang="en-US" sz="1800" dirty="0">
                <a:ln w="3175">
                  <a:noFill/>
                </a:ln>
                <a:cs typeface="Segoe UI Semibold"/>
              </a:rPr>
              <a:t>timespans?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"where" clause serves to implement the </a:t>
            </a:r>
            <a:br>
              <a:rPr lang="en-US" sz="1800" dirty="0">
                <a:ln w="3175">
                  <a:noFill/>
                </a:ln>
                <a:cs typeface="Segoe UI Semibold"/>
              </a:rPr>
            </a:br>
            <a:r>
              <a:rPr lang="en-US" sz="1800" dirty="0">
                <a:ln w="3175">
                  <a:noFill/>
                </a:ln>
                <a:cs typeface="Segoe UI Semibold"/>
              </a:rPr>
              <a:t>time framing correctly</a:t>
            </a:r>
          </a:p>
          <a:p>
            <a:pPr lvl="0" defTabSz="797968">
              <a:spcBef>
                <a:spcPct val="0"/>
              </a:spcBef>
              <a:spcAft>
                <a:spcPts val="800"/>
              </a:spcAft>
              <a:defRPr/>
            </a:pPr>
            <a:r>
              <a:rPr lang="en-US" sz="1800" dirty="0">
                <a:ln w="3175">
                  <a:noFill/>
                </a:ln>
                <a:cs typeface="Segoe UI Semibold"/>
              </a:rPr>
              <a:t>The purple condition ensures that no more </a:t>
            </a:r>
            <a:br>
              <a:rPr lang="en-US" sz="1800" dirty="0">
                <a:ln w="3175">
                  <a:noFill/>
                </a:ln>
                <a:cs typeface="Segoe UI Semibold"/>
              </a:rPr>
            </a:br>
            <a:r>
              <a:rPr lang="en-US" sz="1800" dirty="0">
                <a:ln w="3175">
                  <a:noFill/>
                </a:ln>
                <a:cs typeface="Segoe UI Semibold"/>
              </a:rPr>
              <a:t>than lookback time separated the two events, </a:t>
            </a:r>
            <a:br>
              <a:rPr lang="en-US" sz="1800" dirty="0">
                <a:ln w="3175">
                  <a:noFill/>
                </a:ln>
                <a:cs typeface="Segoe UI Semibold"/>
              </a:rPr>
            </a:br>
            <a:r>
              <a:rPr lang="en-US" sz="1800" dirty="0">
                <a:ln w="3175">
                  <a:noFill/>
                </a:ln>
                <a:cs typeface="Segoe UI Semibold"/>
              </a:rPr>
              <a:t>compensating for the fact that we query the </a:t>
            </a:r>
            <a:br>
              <a:rPr lang="en-US" sz="1800" dirty="0">
                <a:ln w="3175">
                  <a:noFill/>
                </a:ln>
                <a:cs typeface="Segoe UI Semibold"/>
              </a:rPr>
            </a:br>
            <a:r>
              <a:rPr lang="en-US" sz="1800" dirty="0">
                <a:ln w="3175">
                  <a:noFill/>
                </a:ln>
                <a:cs typeface="Segoe UI Semibold"/>
              </a:rPr>
              <a:t>reference event for slightly more than 24 hours.</a:t>
            </a:r>
          </a:p>
          <a:p>
            <a:pPr lvl="0" defTabSz="797968">
              <a:spcBef>
                <a:spcPct val="0"/>
              </a:spcBef>
              <a:spcAft>
                <a:spcPts val="800"/>
              </a:spcAft>
              <a:defRPr/>
            </a:pPr>
            <a:r>
              <a:rPr lang="en-US" sz="1800" dirty="0">
                <a:ln w="3175">
                  <a:noFill/>
                </a:ln>
                <a:cs typeface="Segoe UI Semibold"/>
              </a:rPr>
              <a:t>The blue condition ensures that user deletion </a:t>
            </a:r>
            <a:br>
              <a:rPr lang="en-US" sz="1800" dirty="0">
                <a:ln w="3175">
                  <a:noFill/>
                </a:ln>
                <a:cs typeface="Segoe UI Semibold"/>
              </a:rPr>
            </a:br>
            <a:r>
              <a:rPr lang="en-US" sz="1800" dirty="0">
                <a:ln w="3175">
                  <a:noFill/>
                </a:ln>
                <a:cs typeface="Segoe UI Semibold"/>
              </a:rPr>
              <a:t>happened after the user addition.</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9BFC1992-AB73-4CA8-BC4A-DCC1EAE5B4A2}"/>
              </a:ext>
            </a:extLst>
          </p:cNvPr>
          <p:cNvPicPr>
            <a:picLocks noChangeAspect="1"/>
          </p:cNvPicPr>
          <p:nvPr/>
        </p:nvPicPr>
        <p:blipFill>
          <a:blip r:embed="rId3"/>
          <a:stretch>
            <a:fillRect/>
          </a:stretch>
        </p:blipFill>
        <p:spPr>
          <a:xfrm>
            <a:off x="5865646" y="874488"/>
            <a:ext cx="4697720" cy="3189371"/>
          </a:xfrm>
          <a:prstGeom prst="rect">
            <a:avLst/>
          </a:prstGeom>
        </p:spPr>
      </p:pic>
      <p:pic>
        <p:nvPicPr>
          <p:cNvPr id="6" name="Picture 5">
            <a:extLst>
              <a:ext uri="{FF2B5EF4-FFF2-40B4-BE49-F238E27FC236}">
                <a16:creationId xmlns:a16="http://schemas.microsoft.com/office/drawing/2014/main" id="{35637DBC-8A22-4D9C-AA0C-A2CAFDB52B25}"/>
              </a:ext>
            </a:extLst>
          </p:cNvPr>
          <p:cNvPicPr>
            <a:picLocks noChangeAspect="1"/>
          </p:cNvPicPr>
          <p:nvPr/>
        </p:nvPicPr>
        <p:blipFill>
          <a:blip r:embed="rId4"/>
          <a:stretch>
            <a:fillRect/>
          </a:stretch>
        </p:blipFill>
        <p:spPr>
          <a:xfrm>
            <a:off x="932699" y="4350386"/>
            <a:ext cx="9486900" cy="1671202"/>
          </a:xfrm>
          <a:prstGeom prst="rect">
            <a:avLst/>
          </a:prstGeom>
        </p:spPr>
      </p:pic>
    </p:spTree>
    <p:extLst>
      <p:ext uri="{BB962C8B-B14F-4D97-AF65-F5344CB8AC3E}">
        <p14:creationId xmlns:p14="http://schemas.microsoft.com/office/powerpoint/2010/main" val="245804157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Azure Sentinel CMMC Workbook provides a mechanism for viewing log queries aligned to CMMC controls across the Azure cloud including Microsoft security offerings, Office 365, Teams, Intune, Windows Virtual Desktop and many more. </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883" y="2025154"/>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5" y="108637"/>
            <a:ext cx="10789916" cy="1466363"/>
          </a:xfrm>
        </p:spPr>
        <p:txBody>
          <a:bodyPr/>
          <a:lstStyle/>
          <a:p>
            <a:r>
              <a:rPr lang="en-US" dirty="0"/>
              <a:t>Build Hands-on Lab: </a:t>
            </a:r>
            <a:br>
              <a:rPr lang="en-US" dirty="0"/>
            </a:br>
            <a:r>
              <a:rPr lang="en-US" dirty="0">
                <a:solidFill>
                  <a:srgbClr val="737373"/>
                </a:solidFill>
              </a:rPr>
              <a:t>Azure Automation + Security Operations – Go Hunting!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Integrate on-premises remediations + hunt for attackers!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59031"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9</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9FBC735A-19B6-4BAF-B142-7454F3C6FDD0}"/>
              </a:ext>
            </a:extLst>
          </p:cNvPr>
          <p:cNvGraphicFramePr>
            <a:graphicFrameLocks noGrp="1"/>
          </p:cNvGraphicFramePr>
          <p:nvPr>
            <p:extLst>
              <p:ext uri="{D42A27DB-BD31-4B8C-83A1-F6EECF244321}">
                <p14:modId xmlns:p14="http://schemas.microsoft.com/office/powerpoint/2010/main" val="3984027809"/>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a:t>
            </a:r>
            <a:r>
              <a:rPr lang="en-US" sz="1765"/>
              <a:t>various questions about the product.</a:t>
            </a:r>
            <a:endParaRPr lang="en-US" sz="1765" dirty="0"/>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097886"/>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most direct way to create a custom connector is to use the Log Analytics agent. </a:t>
            </a:r>
          </a:p>
          <a:p>
            <a:pPr>
              <a:lnSpc>
                <a:spcPct val="100000"/>
              </a:lnSpc>
              <a:spcAft>
                <a:spcPts val="1000"/>
              </a:spcAft>
            </a:pPr>
            <a:endParaRPr lang="en-US" sz="1800" dirty="0"/>
          </a:p>
          <a:p>
            <a:pPr>
              <a:lnSpc>
                <a:spcPct val="100000"/>
              </a:lnSpc>
              <a:spcAft>
                <a:spcPts val="1000"/>
              </a:spcAft>
            </a:pPr>
            <a:r>
              <a:rPr lang="en-US" sz="1800" dirty="0"/>
              <a:t>The Log Analytics agent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endParaRPr lang="en-US" sz="1800" dirty="0"/>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513" y="3712805"/>
            <a:ext cx="3692692" cy="2318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29" y="3677436"/>
            <a:ext cx="4435690" cy="238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Logstash engine is comprised of three components:</a:t>
            </a:r>
          </a:p>
          <a:p>
            <a:pPr>
              <a:lnSpc>
                <a:spcPct val="100000"/>
              </a:lnSpc>
              <a:spcAft>
                <a:spcPts val="1000"/>
              </a:spcAft>
            </a:pPr>
            <a:r>
              <a:rPr lang="en-US" sz="1800" dirty="0"/>
              <a:t>Input plugins: Customized collection of data from various sources.</a:t>
            </a:r>
          </a:p>
          <a:p>
            <a:pPr>
              <a:lnSpc>
                <a:spcPct val="100000"/>
              </a:lnSpc>
              <a:spcAft>
                <a:spcPts val="1000"/>
              </a:spcAft>
            </a:pPr>
            <a:r>
              <a:rPr lang="en-US" sz="1800" dirty="0"/>
              <a:t>Filter plugins: Manipulation and normalization of data according to specified criteria.</a:t>
            </a:r>
          </a:p>
          <a:p>
            <a:pPr>
              <a:lnSpc>
                <a:spcPct val="100000"/>
              </a:lnSpc>
              <a:spcAft>
                <a:spcPts val="1000"/>
              </a:spcAft>
            </a:pPr>
            <a:r>
              <a:rPr lang="en-US" sz="1800" dirty="0"/>
              <a:t>Output plugins: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15" y="2899610"/>
            <a:ext cx="5840036" cy="312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064611" cy="502447"/>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endParaRPr lang="en-US" sz="1800" dirty="0"/>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endParaRPr lang="en-US" sz="1800" dirty="0"/>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06" y="1088858"/>
            <a:ext cx="4254678" cy="284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806432" cy="502447"/>
          </a:xfrm>
        </p:spPr>
        <p:txBody>
          <a:bodyPr/>
          <a:lstStyle/>
          <a:p>
            <a:pPr>
              <a:lnSpc>
                <a:spcPct val="100000"/>
              </a:lnSpc>
              <a:spcAft>
                <a:spcPts val="1000"/>
              </a:spcAft>
            </a:pPr>
            <a:r>
              <a:rPr lang="en-US" sz="1800" b="1" dirty="0"/>
              <a:t>Query Time</a:t>
            </a:r>
            <a:r>
              <a:rPr lang="en-US" sz="1800" dirty="0"/>
              <a:t> :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b="1" dirty="0"/>
              <a:t>Ingest Time</a:t>
            </a:r>
            <a:r>
              <a:rPr lang="en-US" sz="1800" dirty="0"/>
              <a:t> :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a:lnSpc>
                <a:spcPct val="100000"/>
              </a:lnSpc>
              <a:spcAft>
                <a:spcPts val="1000"/>
              </a:spcAft>
            </a:pPr>
            <a:r>
              <a:rPr lang="en-US" sz="1800" dirty="0"/>
              <a:t>If you've used Logstash, use the Grok filter plugin to parse your data.</a:t>
            </a:r>
          </a:p>
          <a:p>
            <a:pPr>
              <a:lnSpc>
                <a:spcPct val="100000"/>
              </a:lnSpc>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49723929"/>
              </p:ext>
            </p:extLst>
          </p:nvPr>
        </p:nvGraphicFramePr>
        <p:xfrm>
          <a:off x="1355354" y="942913"/>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Defender + Azure Sentinel : Better Together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cs typeface="Segoe UI" panose="020B0502040204020203" pitchFamily="34" charset="0"/>
                        </a:rPr>
                        <a:t>8:30-8:45</a:t>
                      </a:r>
                      <a:endParaRPr lang="en-US" sz="1100" dirty="0">
                        <a:solidFill>
                          <a:schemeClr val="tx1"/>
                        </a:solidFill>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Log Analytics + Kusto Query Language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Estimating Costs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:00-11:30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0573" cy="758022"/>
          </a:xfrm>
        </p:spPr>
        <p:txBody>
          <a:bodyPr/>
          <a:lstStyle/>
          <a:p>
            <a:r>
              <a:rPr lang="en-US" dirty="0"/>
              <a:t>Azure Security Center / Azure Defender Costs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addition to the Log Analytics and Sentinel costs, you must also consider the ASC and Azure Defender costs of any security solution.</a:t>
            </a:r>
            <a:endParaRPr lang="en-US" sz="1800" b="1" dirty="0"/>
          </a:p>
        </p:txBody>
      </p:sp>
      <p:pic>
        <p:nvPicPr>
          <p:cNvPr id="5" name="Picture 4">
            <a:extLst>
              <a:ext uri="{FF2B5EF4-FFF2-40B4-BE49-F238E27FC236}">
                <a16:creationId xmlns:a16="http://schemas.microsoft.com/office/drawing/2014/main" id="{2BC4BD80-DACB-4C13-A28D-2F4168DDB2D4}"/>
              </a:ext>
            </a:extLst>
          </p:cNvPr>
          <p:cNvPicPr>
            <a:picLocks noChangeAspect="1"/>
          </p:cNvPicPr>
          <p:nvPr/>
        </p:nvPicPr>
        <p:blipFill>
          <a:blip r:embed="rId3"/>
          <a:stretch>
            <a:fillRect/>
          </a:stretch>
        </p:blipFill>
        <p:spPr>
          <a:xfrm>
            <a:off x="2390542" y="1911790"/>
            <a:ext cx="6791325" cy="4114800"/>
          </a:xfrm>
          <a:prstGeom prst="rect">
            <a:avLst/>
          </a:prstGeom>
        </p:spPr>
      </p:pic>
    </p:spTree>
    <p:extLst>
      <p:ext uri="{BB962C8B-B14F-4D97-AF65-F5344CB8AC3E}">
        <p14:creationId xmlns:p14="http://schemas.microsoft.com/office/powerpoint/2010/main" val="33185088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Azure Defender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Tables, tables and more tables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solution or data connector that is enabled adds more tables to the Log Analytics workspace.</a:t>
            </a:r>
          </a:p>
        </p:txBody>
      </p:sp>
      <p:pic>
        <p:nvPicPr>
          <p:cNvPr id="4" name="Picture 3">
            <a:extLst>
              <a:ext uri="{FF2B5EF4-FFF2-40B4-BE49-F238E27FC236}">
                <a16:creationId xmlns:a16="http://schemas.microsoft.com/office/drawing/2014/main" id="{579BB4B3-A9FD-47E3-B76C-237D71283619}"/>
              </a:ext>
            </a:extLst>
          </p:cNvPr>
          <p:cNvPicPr>
            <a:picLocks noChangeAspect="1"/>
          </p:cNvPicPr>
          <p:nvPr/>
        </p:nvPicPr>
        <p:blipFill>
          <a:blip r:embed="rId3"/>
          <a:stretch>
            <a:fillRect/>
          </a:stretch>
        </p:blipFill>
        <p:spPr>
          <a:xfrm>
            <a:off x="2488281" y="1802206"/>
            <a:ext cx="6108283" cy="4010422"/>
          </a:xfrm>
          <a:prstGeom prst="rect">
            <a:avLst/>
          </a:prstGeom>
        </p:spPr>
      </p:pic>
    </p:spTree>
    <p:extLst>
      <p:ext uri="{BB962C8B-B14F-4D97-AF65-F5344CB8AC3E}">
        <p14:creationId xmlns:p14="http://schemas.microsoft.com/office/powerpoint/2010/main" val="38053468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What was Log Analytics previous name?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What is the maximum number of custom logs that can be created?</a:t>
            </a:r>
          </a:p>
          <a:p>
            <a:endParaRPr lang="en-US" dirty="0"/>
          </a:p>
          <a:p>
            <a:r>
              <a:rPr lang="en-US" dirty="0"/>
              <a:t>What is the maximum number of columns in a table?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1835638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Data Explorer is a fast and highly scalable data exploration </a:t>
            </a:r>
            <a:br>
              <a:rPr lang="en-US" sz="1800" dirty="0"/>
            </a:br>
            <a:r>
              <a:rPr lang="en-US" sz="1800" dirty="0"/>
              <a:t>service for log and telemetry data. </a:t>
            </a:r>
          </a:p>
          <a:p>
            <a:pPr>
              <a:lnSpc>
                <a:spcPct val="100000"/>
              </a:lnSpc>
              <a:spcAft>
                <a:spcPts val="1000"/>
              </a:spcAft>
            </a:pPr>
            <a:r>
              <a:rPr lang="en-US" sz="1800" dirty="0"/>
              <a:t>It helps you handle the many data streams emitted by modern</a:t>
            </a:r>
            <a:br>
              <a:rPr lang="en-US" sz="1800" dirty="0"/>
            </a:br>
            <a:r>
              <a:rPr lang="en-US" sz="1800" dirty="0"/>
              <a:t> software, so you can collect, store, and analyze data. </a:t>
            </a:r>
          </a:p>
          <a:p>
            <a:pPr>
              <a:lnSpc>
                <a:spcPct val="100000"/>
              </a:lnSpc>
              <a:spcAft>
                <a:spcPts val="1000"/>
              </a:spcAft>
            </a:pPr>
            <a:r>
              <a:rPr lang="en-US" sz="1800" dirty="0"/>
              <a:t>Azure Data Explorer is ideal for analyzing large volumes of diverse </a:t>
            </a:r>
            <a:br>
              <a:rPr lang="en-US" sz="1800" dirty="0"/>
            </a:br>
            <a:r>
              <a:rPr lang="en-US" sz="1800" dirty="0"/>
              <a:t>data from any data source, such as websites, applications, IoT devices</a:t>
            </a:r>
            <a:br>
              <a:rPr lang="en-US" sz="1800" dirty="0"/>
            </a:br>
            <a:r>
              <a:rPr lang="en-US" sz="1800" dirty="0"/>
              <a:t>, and more. </a:t>
            </a:r>
          </a:p>
          <a:p>
            <a:pPr>
              <a:lnSpc>
                <a:spcPct val="100000"/>
              </a:lnSpc>
              <a:spcAft>
                <a:spcPts val="1000"/>
              </a:spcAft>
            </a:pPr>
            <a:r>
              <a:rPr lang="en-US" sz="1800" dirty="0"/>
              <a:t>This data is used for diagnostics, monitoring, reporting, machine </a:t>
            </a:r>
            <a:br>
              <a:rPr lang="en-US" sz="1800" dirty="0"/>
            </a:br>
            <a:r>
              <a:rPr lang="en-US" sz="1800" dirty="0"/>
              <a:t>learning, and additional analytics capabilities. </a:t>
            </a:r>
          </a:p>
          <a:p>
            <a:pPr>
              <a:lnSpc>
                <a:spcPct val="100000"/>
              </a:lnSpc>
              <a:spcAft>
                <a:spcPts val="1000"/>
              </a:spcAft>
            </a:pPr>
            <a:r>
              <a:rPr lang="en-US" sz="1800" dirty="0"/>
              <a:t>Azure Data Explorer makes it simple to ingest this data and enables you to do complex ad hoc queries on the data in seconds.</a:t>
            </a:r>
          </a:p>
          <a:p>
            <a:pPr>
              <a:lnSpc>
                <a:spcPct val="100000"/>
              </a:lnSpc>
              <a:spcAft>
                <a:spcPts val="1000"/>
              </a:spcAft>
            </a:pPr>
            <a:endParaRPr lang="en-US" sz="1800" b="1" dirty="0"/>
          </a:p>
          <a:p>
            <a:pPr>
              <a:lnSpc>
                <a:spcPct val="100000"/>
              </a:lnSpc>
              <a:spcAft>
                <a:spcPts val="1000"/>
              </a:spcAft>
            </a:pPr>
            <a:r>
              <a:rPr lang="en-US" sz="1800" b="1" dirty="0"/>
              <a:t>Azure Data Explorer can consume the Event Hub target from the Log Analytics Data Export process.</a:t>
            </a:r>
          </a:p>
        </p:txBody>
      </p:sp>
      <p:pic>
        <p:nvPicPr>
          <p:cNvPr id="4" name="Picture 3" descr="Icon&#10;&#10;Description automatically generated">
            <a:extLst>
              <a:ext uri="{FF2B5EF4-FFF2-40B4-BE49-F238E27FC236}">
                <a16:creationId xmlns:a16="http://schemas.microsoft.com/office/drawing/2014/main" id="{8B7770EC-6ED5-47C9-977B-4B769E74A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558" y="1194974"/>
            <a:ext cx="4663610" cy="2448395"/>
          </a:xfrm>
          <a:prstGeom prst="rect">
            <a:avLst/>
          </a:prstGeom>
        </p:spPr>
      </p:pic>
    </p:spTree>
    <p:extLst>
      <p:ext uri="{BB962C8B-B14F-4D97-AF65-F5344CB8AC3E}">
        <p14:creationId xmlns:p14="http://schemas.microsoft.com/office/powerpoint/2010/main" val="33543682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Better Together</a:t>
            </a:r>
          </a:p>
        </p:txBody>
      </p:sp>
      <p:sp>
        <p:nvSpPr>
          <p:cNvPr id="6" name="Text Placeholder 5"/>
          <p:cNvSpPr>
            <a:spLocks noGrp="1"/>
          </p:cNvSpPr>
          <p:nvPr>
            <p:ph type="body" sz="quarter" idx="10"/>
          </p:nvPr>
        </p:nvSpPr>
        <p:spPr>
          <a:xfrm>
            <a:off x="590868" y="1435100"/>
            <a:ext cx="11018520" cy="1883593"/>
          </a:xfrm>
        </p:spPr>
        <p:txBody>
          <a:bodyPr/>
          <a:lstStyle/>
          <a:p>
            <a:pPr marL="0" indent="0">
              <a:buNone/>
            </a:pPr>
            <a:r>
              <a:rPr lang="en-US" sz="1800" dirty="0">
                <a:solidFill>
                  <a:srgbClr val="000000"/>
                </a:solidFill>
                <a:latin typeface="+mn-lt"/>
              </a:rPr>
              <a:t>How does all this fit into one cohesive story for customers?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Azure Defender and Azure Sentinel rely on Log Analytics, KQL and Azure Automation to implement a well-oiled, agile, Security Operations Center (SOC).</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Security Analysts will utilize ALL of these tools to respond to threats and protection the organization.</a:t>
            </a:r>
          </a:p>
        </p:txBody>
      </p:sp>
    </p:spTree>
    <p:extLst>
      <p:ext uri="{BB962C8B-B14F-4D97-AF65-F5344CB8AC3E}">
        <p14:creationId xmlns:p14="http://schemas.microsoft.com/office/powerpoint/2010/main" val="17018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255917" cy="502447"/>
          </a:xfrm>
        </p:spPr>
        <p:txBody>
          <a:bodyPr/>
          <a:lstStyle/>
          <a:p>
            <a:pPr>
              <a:lnSpc>
                <a:spcPct val="100000"/>
              </a:lnSpc>
              <a:spcAft>
                <a:spcPts val="1000"/>
              </a:spcAft>
            </a:pPr>
            <a:r>
              <a:rPr lang="en-US" sz="1800" b="1" dirty="0"/>
              <a:t>Create database</a:t>
            </a:r>
            <a:r>
              <a:rPr lang="en-US" sz="1800" dirty="0"/>
              <a:t>: Create a cluster and then create one or more databases in that cluster.</a:t>
            </a:r>
          </a:p>
          <a:p>
            <a:pPr>
              <a:lnSpc>
                <a:spcPct val="100000"/>
              </a:lnSpc>
              <a:spcAft>
                <a:spcPts val="1000"/>
              </a:spcAft>
            </a:pPr>
            <a:endParaRPr lang="en-US" sz="1800" b="1" dirty="0"/>
          </a:p>
          <a:p>
            <a:pPr>
              <a:lnSpc>
                <a:spcPct val="100000"/>
              </a:lnSpc>
              <a:spcAft>
                <a:spcPts val="1000"/>
              </a:spcAft>
            </a:pPr>
            <a:r>
              <a:rPr lang="en-US" sz="1800" b="1" dirty="0"/>
              <a:t>Ingest data</a:t>
            </a:r>
            <a:r>
              <a:rPr lang="en-US" sz="1800" dirty="0"/>
              <a:t>: Load data into database tables so that you can run queries against it. </a:t>
            </a:r>
          </a:p>
          <a:p>
            <a:pPr>
              <a:lnSpc>
                <a:spcPct val="100000"/>
              </a:lnSpc>
              <a:spcAft>
                <a:spcPts val="1000"/>
              </a:spcAft>
            </a:pPr>
            <a:endParaRPr lang="en-US" sz="1800" b="1" dirty="0"/>
          </a:p>
          <a:p>
            <a:pPr>
              <a:lnSpc>
                <a:spcPct val="100000"/>
              </a:lnSpc>
              <a:spcAft>
                <a:spcPts val="1000"/>
              </a:spcAft>
            </a:pPr>
            <a:r>
              <a:rPr lang="en-US" sz="1800" b="1" dirty="0"/>
              <a:t>Query database</a:t>
            </a:r>
            <a:r>
              <a:rPr lang="en-US" sz="1800" dirty="0"/>
              <a:t>: Use our web application to run, review, and share queries and results. It's available in the Azure portal and as a stand-alone application. You can also send queries programmatically (using an SDK) or to a REST API endpoint. </a:t>
            </a:r>
          </a:p>
          <a:p>
            <a:pPr>
              <a:lnSpc>
                <a:spcPct val="100000"/>
              </a:lnSpc>
              <a:spcAft>
                <a:spcPts val="1000"/>
              </a:spcAft>
            </a:pPr>
            <a:endParaRPr lang="en-US" sz="1800" b="1" dirty="0"/>
          </a:p>
        </p:txBody>
      </p:sp>
      <p:pic>
        <p:nvPicPr>
          <p:cNvPr id="4" name="Picture 3" descr="Diagram&#10;&#10;Description automatically generated">
            <a:extLst>
              <a:ext uri="{FF2B5EF4-FFF2-40B4-BE49-F238E27FC236}">
                <a16:creationId xmlns:a16="http://schemas.microsoft.com/office/drawing/2014/main" id="{8C6A70D2-A750-4A46-9723-160CAEE16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80940"/>
            <a:ext cx="5411227" cy="4696119"/>
          </a:xfrm>
          <a:prstGeom prst="rect">
            <a:avLst/>
          </a:prstGeom>
        </p:spPr>
      </p:pic>
    </p:spTree>
    <p:extLst>
      <p:ext uri="{BB962C8B-B14F-4D97-AF65-F5344CB8AC3E}">
        <p14:creationId xmlns:p14="http://schemas.microsoft.com/office/powerpoint/2010/main" val="26127917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Comprehensive Protection</a:t>
            </a:r>
          </a:p>
        </p:txBody>
      </p:sp>
      <p:sp>
        <p:nvSpPr>
          <p:cNvPr id="6" name="Text Placeholder 5"/>
          <p:cNvSpPr>
            <a:spLocks noGrp="1"/>
          </p:cNvSpPr>
          <p:nvPr>
            <p:ph type="body" sz="quarter" idx="10"/>
          </p:nvPr>
        </p:nvSpPr>
        <p:spPr>
          <a:xfrm>
            <a:off x="590868" y="1435100"/>
            <a:ext cx="11018520" cy="2825389"/>
          </a:xfrm>
        </p:spPr>
        <p:txBody>
          <a:bodyPr/>
          <a:lstStyle/>
          <a:p>
            <a:pPr marL="0" indent="0">
              <a:buNone/>
            </a:pPr>
            <a:r>
              <a:rPr lang="en-US" sz="1800" dirty="0">
                <a:solidFill>
                  <a:srgbClr val="000000"/>
                </a:solidFill>
                <a:latin typeface="+mn-lt"/>
              </a:rPr>
              <a:t>Azure control plane will be monitored by Azure Security Center and Azure Defender.</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Endpoint will monitor the compute infrastructure.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Azure Sentinel will monitor all log data with extensive pre-built hunting queries supplemented with impressive SOAR capabilities.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Automatic remediation through Azure Sentinel + Azure Automation and Microsoft Defender 365 will ensure threats are stopped immediately.</a:t>
            </a:r>
          </a:p>
        </p:txBody>
      </p:sp>
    </p:spTree>
    <p:extLst>
      <p:ext uri="{BB962C8B-B14F-4D97-AF65-F5344CB8AC3E}">
        <p14:creationId xmlns:p14="http://schemas.microsoft.com/office/powerpoint/2010/main" val="17220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Lookups</a:t>
            </a:r>
          </a:p>
        </p:txBody>
      </p:sp>
      <p:sp>
        <p:nvSpPr>
          <p:cNvPr id="6" name="Text Placeholder 5"/>
          <p:cNvSpPr>
            <a:spLocks noGrp="1"/>
          </p:cNvSpPr>
          <p:nvPr>
            <p:ph type="body" sz="quarter" idx="10"/>
          </p:nvPr>
        </p:nvSpPr>
        <p:spPr>
          <a:xfrm>
            <a:off x="586740" y="1435100"/>
            <a:ext cx="11018520" cy="3637791"/>
          </a:xfrm>
        </p:spPr>
        <p:txBody>
          <a:bodyPr/>
          <a:lstStyle/>
          <a:p>
            <a:pPr lvl="1"/>
            <a:r>
              <a:rPr lang="en-US" sz="2800" dirty="0">
                <a:latin typeface="Segoe UI Semilight" panose="020B0402040204020203" pitchFamily="34" charset="0"/>
                <a:cs typeface="Segoe UI Semilight" panose="020B0402040204020203" pitchFamily="34" charset="0"/>
              </a:rPr>
              <a:t>Log Analytics has various methods to perform lookups, enabling diverse sources for the lookup data and different ways to process it.</a:t>
            </a:r>
          </a:p>
          <a:p>
            <a:pPr lvl="1"/>
            <a:endParaRPr lang="en-US" dirty="0"/>
          </a:p>
          <a:p>
            <a:pPr lvl="1"/>
            <a:r>
              <a:rPr lang="en-US" dirty="0"/>
              <a:t>The </a:t>
            </a:r>
            <a:r>
              <a:rPr lang="en-US" b="1" dirty="0" err="1"/>
              <a:t>externaldata</a:t>
            </a:r>
            <a:r>
              <a:rPr lang="en-US" dirty="0"/>
              <a:t> KQL function, which enables referencing an Azure Storage file as a lookup table.</a:t>
            </a:r>
          </a:p>
          <a:p>
            <a:pPr lvl="1"/>
            <a:endParaRPr lang="en-US" dirty="0"/>
          </a:p>
          <a:p>
            <a:pPr lvl="1"/>
            <a:r>
              <a:rPr lang="en-US" dirty="0"/>
              <a:t>Custom tables, imported using a custom connector.</a:t>
            </a:r>
          </a:p>
          <a:p>
            <a:pPr lvl="1"/>
            <a:endParaRPr lang="en-US" dirty="0"/>
          </a:p>
          <a:p>
            <a:pPr lvl="1"/>
            <a:r>
              <a:rPr lang="en-US" dirty="0"/>
              <a:t>A KQL function utilizing the </a:t>
            </a:r>
            <a:r>
              <a:rPr lang="en-US" b="1" dirty="0" err="1"/>
              <a:t>datatable</a:t>
            </a:r>
            <a:r>
              <a:rPr lang="en-US"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Sentinel Lookups</a:t>
            </a:r>
          </a:p>
        </p:txBody>
      </p:sp>
      <p:sp>
        <p:nvSpPr>
          <p:cNvPr id="6" name="Text Placeholder 5"/>
          <p:cNvSpPr>
            <a:spLocks noGrp="1"/>
          </p:cNvSpPr>
          <p:nvPr>
            <p:ph type="body" sz="quarter" idx="10"/>
          </p:nvPr>
        </p:nvSpPr>
        <p:spPr>
          <a:xfrm>
            <a:off x="586740" y="1435100"/>
            <a:ext cx="11018520" cy="1895904"/>
          </a:xfrm>
        </p:spPr>
        <p:txBody>
          <a:bodyPr/>
          <a:lstStyle/>
          <a:p>
            <a:pPr lvl="1"/>
            <a:r>
              <a:rPr lang="en-US" sz="2800" dirty="0">
                <a:latin typeface="Segoe UI Semilight" panose="020B0402040204020203" pitchFamily="34" charset="0"/>
                <a:cs typeface="Segoe UI Semilight" panose="020B0402040204020203" pitchFamily="34" charset="0"/>
              </a:rPr>
              <a:t>In addition to the Log Analytics methods, Azure Sentinel provides </a:t>
            </a:r>
            <a:r>
              <a:rPr lang="en-US" sz="2800" b="1" dirty="0">
                <a:latin typeface="Segoe UI Semilight" panose="020B0402040204020203" pitchFamily="34" charset="0"/>
                <a:cs typeface="Segoe UI Semilight" panose="020B0402040204020203" pitchFamily="34" charset="0"/>
              </a:rPr>
              <a:t>Watchlists</a:t>
            </a:r>
          </a:p>
          <a:p>
            <a:pPr lvl="1"/>
            <a:endParaRPr lang="en-US" sz="2800" b="1" dirty="0">
              <a:latin typeface="Segoe UI Semilight" panose="020B0402040204020203" pitchFamily="34" charset="0"/>
              <a:cs typeface="Segoe UI Semilight" panose="020B0402040204020203" pitchFamily="34" charset="0"/>
            </a:endParaRPr>
          </a:p>
          <a:p>
            <a:pPr lvl="1"/>
            <a:r>
              <a:rPr lang="en-US" sz="2800" b="1" dirty="0">
                <a:latin typeface="Segoe UI Semilight" panose="020B0402040204020203" pitchFamily="34" charset="0"/>
                <a:cs typeface="Segoe UI Semilight" panose="020B0402040204020203" pitchFamily="34" charset="0"/>
              </a:rPr>
              <a:t>Watchlists</a:t>
            </a:r>
            <a:r>
              <a:rPr lang="en-US" sz="2800" dirty="0">
                <a:latin typeface="Segoe UI Semilight" panose="020B0402040204020203" pitchFamily="34" charset="0"/>
                <a:cs typeface="Segoe UI Semilight" panose="020B0402040204020203" pitchFamily="34" charset="0"/>
              </a:rPr>
              <a:t> are CSV files uploaded to create lookup tables</a:t>
            </a:r>
            <a:endParaRPr lang="en-US"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017579771"/>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kern="1200" dirty="0">
                          <a:solidFill>
                            <a:schemeClr val="tx1"/>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703289" y="596880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Bringing it all together</a:t>
            </a:r>
          </a:p>
        </p:txBody>
      </p:sp>
      <p:sp>
        <p:nvSpPr>
          <p:cNvPr id="6" name="Text Placeholder 5"/>
          <p:cNvSpPr>
            <a:spLocks noGrp="1"/>
          </p:cNvSpPr>
          <p:nvPr>
            <p:ph type="body" sz="quarter" idx="10"/>
          </p:nvPr>
        </p:nvSpPr>
        <p:spPr>
          <a:xfrm>
            <a:off x="590868" y="1435100"/>
            <a:ext cx="11018520" cy="4265783"/>
          </a:xfrm>
        </p:spPr>
        <p:txBody>
          <a:bodyPr/>
          <a:lstStyle/>
          <a:p>
            <a:pPr marL="0" indent="0">
              <a:buNone/>
            </a:pPr>
            <a:r>
              <a:rPr lang="en-US" sz="1800" dirty="0">
                <a:solidFill>
                  <a:srgbClr val="000000"/>
                </a:solidFill>
                <a:latin typeface="+mn-lt"/>
              </a:rPr>
              <a:t>Today will focus on Azure Log Analytics and some considerations past simply “Log Everything” such as Purging, Exporting and Compliance.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Log Analytics utilizes the Kusto Query Language (KQL) and an understanding of this query language is a MUST for Microsoft Security professionals.  </a:t>
            </a:r>
          </a:p>
          <a:p>
            <a:pPr marL="0" indent="0">
              <a:buNone/>
            </a:pPr>
            <a:r>
              <a:rPr lang="en-US" sz="1800" dirty="0">
                <a:solidFill>
                  <a:srgbClr val="000000"/>
                </a:solidFill>
                <a:latin typeface="+mn-lt"/>
              </a:rPr>
              <a:t>There are many edge cases of KQL features that must be explored to understand how to compete with other SIEM/SOAR systems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Most implemented SIEMs will have some kind of on-premises remediation actions, you will need to know how to handle these situations with Azure Automation.</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Lastly, having an understanding of how to run an efficient Security Operations Center (SOC) will be vital to helping customers achieve the same.  Using Microsoft’s own SOC best practices, you will learn how to respond to threats through a live attack scenario in a </a:t>
            </a:r>
            <a:r>
              <a:rPr lang="en-US" sz="1800">
                <a:solidFill>
                  <a:srgbClr val="000000"/>
                </a:solidFill>
                <a:latin typeface="+mn-lt"/>
              </a:rPr>
              <a:t>lab environment.</a:t>
            </a:r>
            <a:endParaRPr lang="en-US" sz="1800" dirty="0">
              <a:solidFill>
                <a:srgbClr val="000000"/>
              </a:solidFill>
              <a:latin typeface="+mn-lt"/>
            </a:endParaRPr>
          </a:p>
        </p:txBody>
      </p:sp>
    </p:spTree>
    <p:extLst>
      <p:ext uri="{BB962C8B-B14F-4D97-AF65-F5344CB8AC3E}">
        <p14:creationId xmlns:p14="http://schemas.microsoft.com/office/powerpoint/2010/main" val="249918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Log Analytics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and design log analytics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634331" y="59565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1EA99D44-FB3D-4C60-8C47-740F9B1C9BA4}"/>
              </a:ext>
            </a:extLst>
          </p:cNvPr>
          <p:cNvGraphicFramePr>
            <a:graphicFrameLocks noGrp="1"/>
          </p:cNvGraphicFramePr>
          <p:nvPr>
            <p:extLst>
              <p:ext uri="{D42A27DB-BD31-4B8C-83A1-F6EECF244321}">
                <p14:modId xmlns:p14="http://schemas.microsoft.com/office/powerpoint/2010/main" val="2626091113"/>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66444489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156747" y="325777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3E11D68-280D-470D-879F-FFA2C702CF66}"/>
              </a:ext>
            </a:extLst>
          </p:cNvPr>
          <p:cNvGraphicFramePr>
            <a:graphicFrameLocks noGrp="1"/>
          </p:cNvGraphicFramePr>
          <p:nvPr>
            <p:extLst>
              <p:ext uri="{D42A27DB-BD31-4B8C-83A1-F6EECF244321}">
                <p14:modId xmlns:p14="http://schemas.microsoft.com/office/powerpoint/2010/main" val="1944790124"/>
              </p:ext>
            </p:extLst>
          </p:nvPr>
        </p:nvGraphicFramePr>
        <p:xfrm>
          <a:off x="3882311" y="847660"/>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Defender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:00-11:30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2132405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20858327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Does Azure Automation support user accounts with MFA enabled?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6968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9998" y="1030187"/>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619242" y="2276368"/>
            <a:ext cx="4161244" cy="3077766"/>
          </a:xfrm>
        </p:spPr>
        <p:txBody>
          <a:bodyPr/>
          <a:lstStyle/>
          <a:p>
            <a:r>
              <a:rPr lang="en-US" dirty="0"/>
              <a:t>Does Azure Automation support Day Light Savings time?</a:t>
            </a:r>
          </a:p>
          <a:p>
            <a:endParaRPr lang="en-US" dirty="0"/>
          </a:p>
          <a:p>
            <a:r>
              <a:rPr lang="en-US" dirty="0"/>
              <a:t>Can you edit encrypted variables in the Azure Portal?</a:t>
            </a:r>
          </a:p>
          <a:p>
            <a:endParaRPr lang="en-US" dirty="0"/>
          </a:p>
          <a:p>
            <a:r>
              <a:rPr lang="en-US" dirty="0"/>
              <a:t>How do you remove encryption for a variable?</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996500" y="880505"/>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8279559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minimum time interval of change tracking in Log Analytics / Azure Automation?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29925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8206430" y="5942506"/>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789AFB01-21F4-4E7D-8FA5-02786CAD81AF}"/>
              </a:ext>
            </a:extLst>
          </p:cNvPr>
          <p:cNvGraphicFramePr>
            <a:graphicFrameLocks noGrp="1"/>
          </p:cNvGraphicFramePr>
          <p:nvPr>
            <p:extLst>
              <p:ext uri="{D42A27DB-BD31-4B8C-83A1-F6EECF244321}">
                <p14:modId xmlns:p14="http://schemas.microsoft.com/office/powerpoint/2010/main" val="778098048"/>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409974362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397703" y="4501202"/>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AEEEF2C-18BB-46C4-BE15-9000A07BD6FD}"/>
              </a:ext>
            </a:extLst>
          </p:cNvPr>
          <p:cNvGraphicFramePr>
            <a:graphicFrameLocks noGrp="1"/>
          </p:cNvGraphicFramePr>
          <p:nvPr/>
        </p:nvGraphicFramePr>
        <p:xfrm>
          <a:off x="3926743" y="847662"/>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Defender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10:30-11:00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Automation </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11</a:t>
                      </a:r>
                      <a:r>
                        <a:rPr lang="en-US" sz="1000" u="none" strike="noStrike" kern="1200" dirty="0">
                          <a:solidFill>
                            <a:schemeClr val="tx1"/>
                          </a:solidFill>
                          <a:effectLst/>
                          <a:latin typeface="+mn-lt"/>
                          <a:ea typeface="+mn-ea"/>
                          <a:cs typeface="+mn-cs"/>
                          <a:sym typeface="Wingdings" panose="05000000000000000000" pitchFamily="2" charset="2"/>
                        </a:rPr>
                        <a:t>:00-11:30</a:t>
                      </a:r>
                      <a:endParaRPr lang="en-US" sz="1000" u="none" strike="noStrike" kern="1200" dirty="0">
                        <a:solidFill>
                          <a:schemeClr val="tx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5422759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 endpoint protection solutions, a false positive is an entity, such as a file or a process, that was detected and identified as malicious, even though the entity isn't actually a threat.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false negative is an entity that was not detected as a threat, even though it actually is malicious.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768516"/>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8811</TotalTime>
  <Words>12740</Words>
  <Application>Microsoft Office PowerPoint</Application>
  <PresentationFormat>Widescreen</PresentationFormat>
  <Paragraphs>1390</Paragraphs>
  <Slides>146</Slides>
  <Notes>120</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146</vt:i4>
      </vt:variant>
    </vt:vector>
  </HeadingPairs>
  <TitlesOfParts>
    <vt:vector size="166" baseType="lpstr">
      <vt:lpstr>Arial</vt:lpstr>
      <vt:lpstr>Avenir Next LT Pro</vt:lpstr>
      <vt:lpstr>Avenir Next LT Pro Light</vt:lpstr>
      <vt:lpstr>Calibri</vt:lpstr>
      <vt:lpstr>Consolas</vt:lpstr>
      <vt:lpstr>Crimson Pro</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Defender + Azure Sentinel Better Together!</vt:lpstr>
      <vt:lpstr>Better Together</vt:lpstr>
      <vt:lpstr>Comprehensive Protection</vt:lpstr>
      <vt:lpstr>Bringing it all together</vt:lpstr>
      <vt:lpstr>PowerPoint Presentation</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Azure Security Center / Azure Defender Costs</vt:lpstr>
      <vt:lpstr>Solutions</vt:lpstr>
      <vt:lpstr>Types of Solutions</vt:lpstr>
      <vt:lpstr>Tables, tables and more tables</vt:lpstr>
      <vt:lpstr>Solution Targeting</vt:lpstr>
      <vt:lpstr>Solutions + Cost</vt:lpstr>
      <vt:lpstr>Question…</vt:lpstr>
      <vt:lpstr>Question…</vt:lpstr>
      <vt:lpstr>30, 90 days, oh my.</vt:lpstr>
      <vt:lpstr>Retention</vt:lpstr>
      <vt:lpstr>Export</vt:lpstr>
      <vt:lpstr>Export – Targets</vt:lpstr>
      <vt:lpstr>Azure Data Explorer</vt:lpstr>
      <vt:lpstr>Azure Data Explorer - Architecture</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Breakout Activity:  Log Analytics Estimating</vt:lpstr>
      <vt:lpstr>Build Hands-on Lab:  Log Analytics</vt:lpstr>
      <vt:lpstr>PowerPoint Presentation</vt:lpstr>
      <vt:lpstr>PowerPoint Presentation</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Question…</vt:lpstr>
      <vt:lpstr>Question…</vt:lpstr>
      <vt:lpstr>Question…</vt:lpstr>
      <vt:lpstr>Breakout Activity:  Log Analytics + Azure Automation</vt:lpstr>
      <vt:lpstr>PowerPoint Presentation</vt:lpstr>
      <vt:lpstr>PowerPoint Presentation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Better together!</vt:lpstr>
      <vt:lpstr>Azure Defender + Azure Sentinel</vt:lpstr>
      <vt:lpstr>Microsoft Intelligent Security Graph</vt:lpstr>
      <vt:lpstr>Microsoft Threat Intelligence Center (MSTIC)</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 &amp; Joins</vt:lpstr>
      <vt:lpstr>KQL Unions : Example</vt:lpstr>
      <vt:lpstr>KQL Joins : Example</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Full Group Activity:  Azure Sentinel</vt:lpstr>
      <vt:lpstr>Mentimeter Poll</vt:lpstr>
      <vt:lpstr>Build Hands-on Lab:  Azure Automation + Security Operations – Go Hunting!</vt:lpstr>
      <vt:lpstr>Full Group Activity:  Azure Defender</vt:lpstr>
      <vt:lpstr>Mentimeter Poll</vt:lpstr>
      <vt:lpstr>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673</cp:revision>
  <dcterms:created xsi:type="dcterms:W3CDTF">2020-05-01T23:34:12Z</dcterms:created>
  <dcterms:modified xsi:type="dcterms:W3CDTF">2021-06-28T15:37:16Z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